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ira Sans" panose="020B0503050000020004" pitchFamily="34" charset="0"/>
      <p:regular r:id="rId13"/>
      <p:bold r:id="rId14"/>
      <p:italic r:id="rId15"/>
      <p:boldItalic r:id="rId16"/>
    </p:embeddedFont>
    <p:embeddedFont>
      <p:font typeface="Inconsolata Bold" pitchFamily="1" charset="0"/>
      <p:bold r:id="rId17"/>
    </p:embeddedFont>
    <p:embeddedFont>
      <p:font typeface="Inconsolata Light" pitchFamily="1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5C729-C30B-88A1-1E72-D4A310278F2D}" v="3" dt="2026-01-17T12:42:13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0B718-B286-4F5A-A1EE-E1168F0520EA}" type="datetimeFigureOut">
              <a:t>17/01/2026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4BC24-06F3-44C1-B1A8-BCFD71F461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651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Driver Drowsiness and Speed Monitoring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Arduino-Based Embedded &amp; IoT Safety System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Presented by: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Fatima Faiz |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Domain: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Embedded Systems &amp; IoT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05658" y="553164"/>
            <a:ext cx="5820489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Drowsiness Detection Algorithm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658" y="1445657"/>
            <a:ext cx="4720233" cy="472023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12129" y="1445657"/>
            <a:ext cx="620911" cy="1204674"/>
          </a:xfrm>
          <a:prstGeom prst="roundRect">
            <a:avLst>
              <a:gd name="adj" fmla="val 36003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7706201" y="1902500"/>
            <a:ext cx="232767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88179" y="1600795"/>
            <a:ext cx="2036564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Eye Closure Detection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288179" y="1998464"/>
            <a:ext cx="3944183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IR sensor identifies when eyelid blocks infrared reflection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7512129" y="2805470"/>
            <a:ext cx="620911" cy="956310"/>
          </a:xfrm>
          <a:prstGeom prst="roundRect">
            <a:avLst>
              <a:gd name="adj" fmla="val 36003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7706201" y="3138130"/>
            <a:ext cx="232767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288179" y="2960608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Duration Monitoring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288179" y="3358277"/>
            <a:ext cx="3944183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tracks closure duration against preset threshold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512129" y="3916918"/>
            <a:ext cx="620911" cy="1204674"/>
          </a:xfrm>
          <a:prstGeom prst="roundRect">
            <a:avLst>
              <a:gd name="adj" fmla="val 36003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7706201" y="4373761"/>
            <a:ext cx="232767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88179" y="4072057"/>
            <a:ext cx="242447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Drowsiness Classification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288179" y="4469725"/>
            <a:ext cx="3944183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Extended closure beyond threshold triggers drowsy state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7512129" y="5276731"/>
            <a:ext cx="620911" cy="1204674"/>
          </a:xfrm>
          <a:prstGeom prst="roundRect">
            <a:avLst>
              <a:gd name="adj" fmla="val 360037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7706201" y="5733574"/>
            <a:ext cx="232767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8288179" y="5431869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Alert Deployment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8288179" y="5829538"/>
            <a:ext cx="3944183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Buzzer activates and water pump engages to rouse driver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2638425" y="7005042"/>
            <a:ext cx="9586317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"The system employs a time-based algorithm ensuring that brief, natural blinks don't trigger false alarms, whilst extended eye closure immediately activates safety protocols."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2405658" y="6830497"/>
            <a:ext cx="22860" cy="845820"/>
          </a:xfrm>
          <a:prstGeom prst="rect">
            <a:avLst/>
          </a:prstGeom>
          <a:solidFill>
            <a:srgbClr val="F94CA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37454" y="502325"/>
            <a:ext cx="1544360" cy="343376"/>
          </a:xfrm>
          <a:prstGeom prst="roundRect">
            <a:avLst>
              <a:gd name="adj" fmla="val 6385"/>
            </a:avLst>
          </a:prstGeom>
          <a:solidFill>
            <a:srgbClr val="4A022B"/>
          </a:solidFill>
          <a:ln/>
        </p:spPr>
      </p:sp>
      <p:sp>
        <p:nvSpPr>
          <p:cNvPr id="3" name="Text 1"/>
          <p:cNvSpPr/>
          <p:nvPr/>
        </p:nvSpPr>
        <p:spPr>
          <a:xfrm>
            <a:off x="1646992" y="557093"/>
            <a:ext cx="132528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SAFETY INNOVATION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537454" y="918686"/>
            <a:ext cx="8903851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Critical Need for Driver Monitoring</a:t>
            </a:r>
            <a:endParaRPr lang="en-US" sz="3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54" y="1969056"/>
            <a:ext cx="5554742" cy="55547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45586" y="1927860"/>
            <a:ext cx="5554742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Road accidents remain a leading cause of fatalities worldwide, with driver drowsiness and excessive speed being primary contributing factors.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5586" y="2968704"/>
            <a:ext cx="5554742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challenges: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5586" y="3425190"/>
            <a:ext cx="5554742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Prolonged driving diminishes alertness and reaction time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5586" y="3781306"/>
            <a:ext cx="5554742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monitoring proves unreliable and inconsistent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5586" y="4137422"/>
            <a:ext cx="5554742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Lack of real-time intervention systems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5586" y="4493538"/>
            <a:ext cx="5554742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Growing need for automated safety solutions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74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9843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Driver Fatigue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267075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Drivers may lose consciousness or experience microsleep episodes whilst operating vehicles, leading to catastrophic accidents.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549843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Over-Speeding Risk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26707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Excessive vehicle speed dramatically increases both accident probability and severity of collisions.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036225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Absence of Real-Time Alerts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Current systems lack immediate intervention capabilities to warn drivers before critical situations develop.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Affordability Gap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5266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Commercial safety systems remain expensive, creating a need for accessible, low-cost alternatives for widespread adoption.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71235" y="724853"/>
            <a:ext cx="1342430" cy="329327"/>
          </a:xfrm>
          <a:prstGeom prst="roundRect">
            <a:avLst>
              <a:gd name="adj" fmla="val 6089"/>
            </a:avLst>
          </a:prstGeom>
          <a:noFill/>
          <a:ln w="7620">
            <a:solidFill>
              <a:srgbClr val="F94CA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9106" y="889397"/>
            <a:ext cx="133588" cy="133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79488" y="782598"/>
            <a:ext cx="92630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GOALS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6071235" y="1120973"/>
            <a:ext cx="4177546" cy="52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Objectives</a:t>
            </a:r>
            <a:endParaRPr lang="en-US" sz="3250" dirty="0"/>
          </a:p>
        </p:txBody>
      </p:sp>
      <p:sp>
        <p:nvSpPr>
          <p:cNvPr id="7" name="Text 3"/>
          <p:cNvSpPr/>
          <p:nvPr/>
        </p:nvSpPr>
        <p:spPr>
          <a:xfrm>
            <a:off x="6071235" y="1893808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235" y="2154793"/>
            <a:ext cx="7974330" cy="228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71235" y="2283976"/>
            <a:ext cx="31325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Drowsiness Detection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071235" y="2645212"/>
            <a:ext cx="7974330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Continuously monitor driver eye movements and detect signs of fatigue with immediate response capabilities.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6071235" y="3471863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235" y="3716179"/>
            <a:ext cx="7974330" cy="228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71235" y="3862030"/>
            <a:ext cx="2506028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Vehicle Speed Monitoring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071235" y="4223266"/>
            <a:ext cx="7974330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vehicle velocity in real time and identify when speed exceeds safe thresholds.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6071235" y="4782741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235" y="5010388"/>
            <a:ext cx="7974330" cy="2286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71235" y="5172908"/>
            <a:ext cx="2506028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Multi-Modal Alert System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6071235" y="5534144"/>
            <a:ext cx="7974330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Deploy audible alarms and physical stimulation (water spray) to effectively rouse drowsy drivers.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6071235" y="6093619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04</a:t>
            </a:r>
            <a:endParaRPr lang="en-US" sz="13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235" y="6304597"/>
            <a:ext cx="7974330" cy="2286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071235" y="6483787"/>
            <a:ext cx="208871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Dual Implementation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6071235" y="6845022"/>
            <a:ext cx="7974330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both simulation-based prototypes and practical hardware implementations for comprehensive testing.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57713" y="406360"/>
            <a:ext cx="5152430" cy="460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Architecture Overview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13" y="1253014"/>
            <a:ext cx="736283" cy="11427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41157" y="1400175"/>
            <a:ext cx="184082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Arduino Controller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3541157" y="1777365"/>
            <a:ext cx="3110508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Central processing unit coordinating all system operations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713" y="2395776"/>
            <a:ext cx="736283" cy="11427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41157" y="2542937"/>
            <a:ext cx="184082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Sensor Network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3541157" y="2920127"/>
            <a:ext cx="3110508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 monitoring of driver state and vehicle parameters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713" y="3538538"/>
            <a:ext cx="736283" cy="11427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41157" y="3685699"/>
            <a:ext cx="184082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Alert Generation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3541157" y="4062889"/>
            <a:ext cx="3110508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Immediate response when unsafe conditions are identified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713" y="4681299"/>
            <a:ext cx="736283" cy="9071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541157" y="4828461"/>
            <a:ext cx="184082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Manual Override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3541157" y="5205651"/>
            <a:ext cx="3110508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Emergency deactivation for driver control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615" y="1253014"/>
            <a:ext cx="4961453" cy="496145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8615" y="6380083"/>
            <a:ext cx="4961453" cy="706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Arduino Uno serves as the intelligent heart of this embedded system, processing sensor data and triggering appropriate responses within milliseconds.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7018615" y="7219474"/>
            <a:ext cx="496145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architecture ensures reliable, fail-safe operation whilst maintaining simplicity and cost-effectiveness.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146" y="1013698"/>
            <a:ext cx="4258866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Hardware Components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596146" y="1801535"/>
            <a:ext cx="7951708" cy="1027152"/>
          </a:xfrm>
          <a:prstGeom prst="roundRect">
            <a:avLst>
              <a:gd name="adj" fmla="val 2488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006" y="1824395"/>
            <a:ext cx="681395" cy="981432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890" y="2187297"/>
            <a:ext cx="255508" cy="2555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70660" y="1994654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Controller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470660" y="2363033"/>
            <a:ext cx="688407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Arduino Uno:</a:t>
            </a: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Main microcontroller board with ATmega328P processor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596146" y="2998946"/>
            <a:ext cx="7951708" cy="2023348"/>
          </a:xfrm>
          <a:prstGeom prst="roundRect">
            <a:avLst>
              <a:gd name="adj" fmla="val 1263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006" y="3021806"/>
            <a:ext cx="681395" cy="1977628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890" y="3882866"/>
            <a:ext cx="255508" cy="25550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470660" y="3192066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Sensors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470660" y="3892510"/>
            <a:ext cx="688407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IR Eye Blink Sensor:</a:t>
            </a: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Practical eye closure monitoring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1470660" y="4224576"/>
            <a:ext cx="688407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Potentiometer/Hall Effect:</a:t>
            </a: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Speed measurement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1470660" y="4556641"/>
            <a:ext cx="688407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LDR Module:</a:t>
            </a: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Ambient light detection for day/night mode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596146" y="5192554"/>
            <a:ext cx="7951708" cy="2023348"/>
          </a:xfrm>
          <a:prstGeom prst="roundRect">
            <a:avLst>
              <a:gd name="adj" fmla="val 1263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619006" y="5215414"/>
            <a:ext cx="681395" cy="1977628"/>
          </a:xfrm>
          <a:prstGeom prst="rect">
            <a:avLst/>
          </a:prstGeom>
          <a:solidFill>
            <a:srgbClr val="433550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890" y="6076474"/>
            <a:ext cx="255508" cy="25550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70660" y="5385673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Output Devices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1470660" y="5754053"/>
            <a:ext cx="688407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Buzzer:</a:t>
            </a: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Audible alert generation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1470660" y="6086118"/>
            <a:ext cx="688407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Relay Module + Water Pump:</a:t>
            </a: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Physical stimulation system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1470660" y="6418183"/>
            <a:ext cx="688407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RGB LED:</a:t>
            </a: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Visual status indicators</a:t>
            </a:r>
            <a:endParaRPr lang="en-US" sz="1300" dirty="0"/>
          </a:p>
        </p:txBody>
      </p:sp>
      <p:sp>
        <p:nvSpPr>
          <p:cNvPr id="24" name="Text 18"/>
          <p:cNvSpPr/>
          <p:nvPr/>
        </p:nvSpPr>
        <p:spPr>
          <a:xfrm>
            <a:off x="1470660" y="6750248"/>
            <a:ext cx="688407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16×2 LCD Display:</a:t>
            </a: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Real-time information output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609731" y="409099"/>
            <a:ext cx="1009531" cy="279559"/>
          </a:xfrm>
          <a:prstGeom prst="roundRect">
            <a:avLst>
              <a:gd name="adj" fmla="val 6387"/>
            </a:avLst>
          </a:prstGeom>
          <a:solidFill>
            <a:srgbClr val="4A022B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8909" y="489347"/>
            <a:ext cx="118943" cy="118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77264" y="453628"/>
            <a:ext cx="652820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SIMULATION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609731" y="748070"/>
            <a:ext cx="5019794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Tinkercad Virtual Prototype</a:t>
            </a:r>
            <a:endParaRPr lang="en-US" sz="2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731" y="1603415"/>
            <a:ext cx="5012531" cy="50125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92785" y="1584841"/>
            <a:ext cx="2676168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Simulation Configuration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785" y="2112764"/>
            <a:ext cx="74295" cy="7429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215789" y="2030968"/>
            <a:ext cx="3812262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Ultrasonic sensor</a:t>
            </a: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emulates eye-blink detection through distance measurement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785" y="2886551"/>
            <a:ext cx="74295" cy="742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15789" y="2804755"/>
            <a:ext cx="381226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Potentiometer</a:t>
            </a: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simulates variable vehicle speed input</a:t>
            </a:r>
            <a:endParaRPr lang="en-US" sz="11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785" y="3422213"/>
            <a:ext cx="74295" cy="7429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215789" y="3340418"/>
            <a:ext cx="3812262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LDR circuit</a:t>
            </a: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determines operational mode based on lighting conditions</a:t>
            </a:r>
            <a:endParaRPr lang="en-US" sz="11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785" y="4196001"/>
            <a:ext cx="74295" cy="7429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215789" y="4114205"/>
            <a:ext cx="3812262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Serial Monitor</a:t>
            </a: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enables debugging and parameter verification</a:t>
            </a:r>
            <a:endParaRPr lang="en-US" sz="1150" dirty="0"/>
          </a:p>
        </p:txBody>
      </p:sp>
      <p:sp>
        <p:nvSpPr>
          <p:cNvPr id="16" name="Shape 8"/>
          <p:cNvSpPr/>
          <p:nvPr/>
        </p:nvSpPr>
        <p:spPr>
          <a:xfrm>
            <a:off x="2609731" y="6950512"/>
            <a:ext cx="9410819" cy="870228"/>
          </a:xfrm>
          <a:prstGeom prst="roundRect">
            <a:avLst>
              <a:gd name="adj" fmla="val 2565"/>
            </a:avLst>
          </a:prstGeom>
          <a:solidFill>
            <a:srgbClr val="4A022B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8440" y="7173873"/>
            <a:ext cx="185976" cy="148709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3093125" y="7136368"/>
            <a:ext cx="8778716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 Note:</a:t>
            </a:r>
            <a:r>
              <a:rPr lang="en-US" sz="11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Virtual simulation was employed due to the limited availability of specialised sensors in Tinkercad's component library, whilst maintaining core functionality testing.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515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18655" y="2748677"/>
            <a:ext cx="7427952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Practical Hardware Implementation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1618655" y="5267682"/>
            <a:ext cx="11393091" cy="22860"/>
          </a:xfrm>
          <a:prstGeom prst="roundRect">
            <a:avLst>
              <a:gd name="adj" fmla="val 118194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3818096" y="4727436"/>
            <a:ext cx="22860" cy="540306"/>
          </a:xfrm>
          <a:prstGeom prst="roundRect">
            <a:avLst>
              <a:gd name="adj" fmla="val 118194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3627001" y="5065097"/>
            <a:ext cx="405170" cy="405170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3694450" y="5098792"/>
            <a:ext cx="270153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2703909" y="3581638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Sensor Integration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798677" y="3970973"/>
            <a:ext cx="4062055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IR eye-blink sensor mounted on modified white spectacles for accurate detection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41720" y="5267623"/>
            <a:ext cx="22860" cy="540306"/>
          </a:xfrm>
          <a:prstGeom prst="roundRect">
            <a:avLst>
              <a:gd name="adj" fmla="val 118194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5950625" y="5065097"/>
            <a:ext cx="405170" cy="405170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6018074" y="5098792"/>
            <a:ext cx="270153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5027533" y="5988129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Speed Measurement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122301" y="6377464"/>
            <a:ext cx="4062055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Hall-effect sensor interfaced with wheel rotation for precise velocity calculation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8465344" y="4727436"/>
            <a:ext cx="22860" cy="540306"/>
          </a:xfrm>
          <a:prstGeom prst="roundRect">
            <a:avLst>
              <a:gd name="adj" fmla="val 118194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8274248" y="5065097"/>
            <a:ext cx="405170" cy="405170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8341697" y="5098792"/>
            <a:ext cx="270153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51157" y="3581638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Alert Mechanisms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445925" y="3970973"/>
            <a:ext cx="4062055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Relay-controlled water pump and buzzer system for immediate driver stimulation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788968" y="5267623"/>
            <a:ext cx="22860" cy="540306"/>
          </a:xfrm>
          <a:prstGeom prst="roundRect">
            <a:avLst>
              <a:gd name="adj" fmla="val 118194"/>
            </a:avLst>
          </a:prstGeom>
          <a:solidFill>
            <a:srgbClr val="5C4E69"/>
          </a:solidFill>
          <a:ln/>
        </p:spPr>
      </p:sp>
      <p:sp>
        <p:nvSpPr>
          <p:cNvPr id="21" name="Shape 18"/>
          <p:cNvSpPr/>
          <p:nvPr/>
        </p:nvSpPr>
        <p:spPr>
          <a:xfrm>
            <a:off x="10597872" y="5065097"/>
            <a:ext cx="405170" cy="405170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/>
        </p:spPr>
      </p:sp>
      <p:sp>
        <p:nvSpPr>
          <p:cNvPr id="22" name="Text 19"/>
          <p:cNvSpPr/>
          <p:nvPr/>
        </p:nvSpPr>
        <p:spPr>
          <a:xfrm>
            <a:off x="10665321" y="5098792"/>
            <a:ext cx="270153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9674781" y="5988129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Response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8769548" y="6377464"/>
            <a:ext cx="4062055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RGB LED provides instant visual feedback with sub-second latency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1618655" y="7156252"/>
            <a:ext cx="11393091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practical implementation delivers significantly enhanced accuracy compared to simulation, with real-world sensor data providing reliable detection under various environmental conditions.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18548" y="488037"/>
            <a:ext cx="1471613" cy="347663"/>
          </a:xfrm>
          <a:prstGeom prst="roundRect">
            <a:avLst>
              <a:gd name="adj" fmla="val 6108"/>
            </a:avLst>
          </a:prstGeom>
          <a:noFill/>
          <a:ln w="7620">
            <a:solidFill>
              <a:srgbClr val="F94CA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832253" y="548640"/>
            <a:ext cx="1244203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OPERATION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718548" y="906423"/>
            <a:ext cx="4424124" cy="553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Working Principle</a:t>
            </a:r>
            <a:endParaRPr lang="en-US" sz="3450" dirty="0"/>
          </a:p>
        </p:txBody>
      </p:sp>
      <p:sp>
        <p:nvSpPr>
          <p:cNvPr id="5" name="Shape 3"/>
          <p:cNvSpPr/>
          <p:nvPr/>
        </p:nvSpPr>
        <p:spPr>
          <a:xfrm>
            <a:off x="1895475" y="1990249"/>
            <a:ext cx="176927" cy="796290"/>
          </a:xfrm>
          <a:prstGeom prst="roundRect">
            <a:avLst>
              <a:gd name="adj" fmla="val 15004"/>
            </a:avLst>
          </a:prstGeom>
          <a:solidFill>
            <a:srgbClr val="433550"/>
          </a:solidFill>
          <a:ln/>
        </p:spPr>
      </p:sp>
      <p:sp>
        <p:nvSpPr>
          <p:cNvPr id="6" name="Shape 4"/>
          <p:cNvSpPr/>
          <p:nvPr/>
        </p:nvSpPr>
        <p:spPr>
          <a:xfrm>
            <a:off x="1718548" y="1874163"/>
            <a:ext cx="530900" cy="530900"/>
          </a:xfrm>
          <a:prstGeom prst="roundRect">
            <a:avLst>
              <a:gd name="adj" fmla="val 86118"/>
            </a:avLst>
          </a:prstGeom>
          <a:solidFill>
            <a:srgbClr val="433550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1303" y="2006917"/>
            <a:ext cx="265390" cy="26539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426375" y="1901785"/>
            <a:ext cx="221206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Acquisition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2426375" y="2284333"/>
            <a:ext cx="1048535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Multiple sensors continuously collect real-time data on driver state and vehicle parameters at high frequency.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2160865" y="3228975"/>
            <a:ext cx="176927" cy="796290"/>
          </a:xfrm>
          <a:prstGeom prst="roundRect">
            <a:avLst>
              <a:gd name="adj" fmla="val 15004"/>
            </a:avLst>
          </a:prstGeom>
          <a:solidFill>
            <a:srgbClr val="433550"/>
          </a:solidFill>
          <a:ln/>
        </p:spPr>
      </p:sp>
      <p:sp>
        <p:nvSpPr>
          <p:cNvPr id="11" name="Shape 8"/>
          <p:cNvSpPr/>
          <p:nvPr/>
        </p:nvSpPr>
        <p:spPr>
          <a:xfrm>
            <a:off x="1983938" y="3112889"/>
            <a:ext cx="530900" cy="530900"/>
          </a:xfrm>
          <a:prstGeom prst="roundRect">
            <a:avLst>
              <a:gd name="adj" fmla="val 86118"/>
            </a:avLst>
          </a:prstGeom>
          <a:solidFill>
            <a:srgbClr val="433550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6693" y="3245644"/>
            <a:ext cx="265390" cy="26539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691765" y="3140512"/>
            <a:ext cx="221206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Signal Processing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2691765" y="3523059"/>
            <a:ext cx="1021996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Arduino processes incoming sensor inputs, filtering noise and applying detection algorithms.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2426375" y="4467701"/>
            <a:ext cx="176927" cy="796290"/>
          </a:xfrm>
          <a:prstGeom prst="roundRect">
            <a:avLst>
              <a:gd name="adj" fmla="val 15004"/>
            </a:avLst>
          </a:prstGeom>
          <a:solidFill>
            <a:srgbClr val="433550"/>
          </a:solidFill>
          <a:ln/>
        </p:spPr>
      </p:sp>
      <p:sp>
        <p:nvSpPr>
          <p:cNvPr id="16" name="Shape 12"/>
          <p:cNvSpPr/>
          <p:nvPr/>
        </p:nvSpPr>
        <p:spPr>
          <a:xfrm>
            <a:off x="2249448" y="4351615"/>
            <a:ext cx="530900" cy="530900"/>
          </a:xfrm>
          <a:prstGeom prst="roundRect">
            <a:avLst>
              <a:gd name="adj" fmla="val 86118"/>
            </a:avLst>
          </a:prstGeom>
          <a:solidFill>
            <a:srgbClr val="433550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2203" y="4484370"/>
            <a:ext cx="265390" cy="26539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2957274" y="4379238"/>
            <a:ext cx="221206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Condition Analysis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2957274" y="4761786"/>
            <a:ext cx="995445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evaluates data against safety thresholds to identify drowsiness or excessive speed conditions.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2691765" y="5706427"/>
            <a:ext cx="176927" cy="796290"/>
          </a:xfrm>
          <a:prstGeom prst="roundRect">
            <a:avLst>
              <a:gd name="adj" fmla="val 15004"/>
            </a:avLst>
          </a:prstGeom>
          <a:solidFill>
            <a:srgbClr val="433550"/>
          </a:solidFill>
          <a:ln/>
        </p:spPr>
      </p:sp>
      <p:sp>
        <p:nvSpPr>
          <p:cNvPr id="21" name="Shape 16"/>
          <p:cNvSpPr/>
          <p:nvPr/>
        </p:nvSpPr>
        <p:spPr>
          <a:xfrm>
            <a:off x="2514838" y="5590342"/>
            <a:ext cx="530900" cy="530900"/>
          </a:xfrm>
          <a:prstGeom prst="roundRect">
            <a:avLst>
              <a:gd name="adj" fmla="val 86118"/>
            </a:avLst>
          </a:prstGeom>
          <a:solidFill>
            <a:srgbClr val="433550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47593" y="5723096"/>
            <a:ext cx="265390" cy="26539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3222665" y="5617964"/>
            <a:ext cx="221206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Alert Activation</a:t>
            </a:r>
            <a:endParaRPr lang="en-US" sz="1700" dirty="0"/>
          </a:p>
        </p:txBody>
      </p:sp>
      <p:sp>
        <p:nvSpPr>
          <p:cNvPr id="24" name="Text 18"/>
          <p:cNvSpPr/>
          <p:nvPr/>
        </p:nvSpPr>
        <p:spPr>
          <a:xfrm>
            <a:off x="3222665" y="6000512"/>
            <a:ext cx="968906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Upon detecting unsafe conditions, appropriate warning mechanisms are immediately triggered.</a:t>
            </a:r>
            <a:endParaRPr lang="en-US" sz="1350" dirty="0"/>
          </a:p>
        </p:txBody>
      </p:sp>
      <p:sp>
        <p:nvSpPr>
          <p:cNvPr id="25" name="Shape 19"/>
          <p:cNvSpPr/>
          <p:nvPr/>
        </p:nvSpPr>
        <p:spPr>
          <a:xfrm>
            <a:off x="2426375" y="6945154"/>
            <a:ext cx="176927" cy="796290"/>
          </a:xfrm>
          <a:prstGeom prst="roundRect">
            <a:avLst>
              <a:gd name="adj" fmla="val 15004"/>
            </a:avLst>
          </a:prstGeom>
          <a:solidFill>
            <a:srgbClr val="433550"/>
          </a:solidFill>
          <a:ln/>
        </p:spPr>
      </p:sp>
      <p:sp>
        <p:nvSpPr>
          <p:cNvPr id="26" name="Shape 20"/>
          <p:cNvSpPr/>
          <p:nvPr/>
        </p:nvSpPr>
        <p:spPr>
          <a:xfrm>
            <a:off x="2249448" y="6829068"/>
            <a:ext cx="530900" cy="530900"/>
          </a:xfrm>
          <a:prstGeom prst="roundRect">
            <a:avLst>
              <a:gd name="adj" fmla="val 86118"/>
            </a:avLst>
          </a:prstGeom>
          <a:solidFill>
            <a:srgbClr val="433550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82203" y="6961823"/>
            <a:ext cx="265390" cy="26539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2957274" y="6856690"/>
            <a:ext cx="221206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Manual Override</a:t>
            </a:r>
            <a:endParaRPr lang="en-US" sz="1700" dirty="0"/>
          </a:p>
        </p:txBody>
      </p:sp>
      <p:sp>
        <p:nvSpPr>
          <p:cNvPr id="29" name="Text 22"/>
          <p:cNvSpPr/>
          <p:nvPr/>
        </p:nvSpPr>
        <p:spPr>
          <a:xfrm>
            <a:off x="2957274" y="7239238"/>
            <a:ext cx="995445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Driver can deactivate alerts using dedicated OFF button, providing ultimate control and safety.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5</cp:revision>
  <dcterms:created xsi:type="dcterms:W3CDTF">2026-01-17T12:39:56Z</dcterms:created>
  <dcterms:modified xsi:type="dcterms:W3CDTF">2026-01-17T12:42:31Z</dcterms:modified>
</cp:coreProperties>
</file>